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95" r:id="rId5"/>
    <p:sldId id="260" r:id="rId6"/>
    <p:sldId id="261" r:id="rId7"/>
    <p:sldId id="262" r:id="rId8"/>
    <p:sldId id="263" r:id="rId9"/>
    <p:sldId id="264" r:id="rId10"/>
    <p:sldId id="265" r:id="rId11"/>
    <p:sldId id="266" r:id="rId12"/>
    <p:sldId id="267" r:id="rId13"/>
    <p:sldId id="296" r:id="rId14"/>
    <p:sldId id="268" r:id="rId15"/>
    <p:sldId id="269" r:id="rId16"/>
    <p:sldId id="306" r:id="rId17"/>
    <p:sldId id="270" r:id="rId18"/>
    <p:sldId id="271" r:id="rId19"/>
    <p:sldId id="300" r:id="rId20"/>
    <p:sldId id="274" r:id="rId21"/>
    <p:sldId id="301" r:id="rId22"/>
    <p:sldId id="302" r:id="rId23"/>
    <p:sldId id="303" r:id="rId24"/>
    <p:sldId id="278" r:id="rId25"/>
    <p:sldId id="304" r:id="rId26"/>
    <p:sldId id="305" r:id="rId27"/>
    <p:sldId id="279" r:id="rId28"/>
    <p:sldId id="277"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2192000" cy="6858000"/>
  <p:notesSz cx="6858000" cy="9144000"/>
  <p:embeddedFontLst>
    <p:embeddedFont>
      <p:font typeface="Economica" panose="02000506040000020004" pitchFamily="2" charset="77"/>
      <p:regular r:id="rId44"/>
      <p:bold r:id="rId45"/>
      <p:italic r:id="rId46"/>
      <p:boldItalic r:id="rId47"/>
    </p:embeddedFont>
    <p:embeddedFont>
      <p:font typeface="Garamond" panose="02020404030301010803" pitchFamily="18" charset="0"/>
      <p:regular r:id="rId48"/>
      <p:bold r:id="rId49"/>
      <p:italic r:id="rId50"/>
      <p:boldItalic r:id="rId51"/>
    </p:embeddedFont>
    <p:embeddedFont>
      <p:font typeface="Instagram Sans" panose="020B0504040402040103" pitchFamily="34" charset="77"/>
      <p:regular r:id="rId52"/>
      <p:bold r:id="rId53"/>
    </p:embeddedFont>
    <p:embeddedFont>
      <p:font typeface="Quicksand" pitchFamily="2" charset="77"/>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3F6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602F9AF7-0DD6-8E7B-7687-21A0D5147086}"/>
            </a:ext>
          </a:extLst>
        </p:cNvPr>
        <p:cNvGrpSpPr/>
        <p:nvPr/>
      </p:nvGrpSpPr>
      <p:grpSpPr>
        <a:xfrm>
          <a:off x="0" y="0"/>
          <a:ext cx="0" cy="0"/>
          <a:chOff x="0" y="0"/>
          <a:chExt cx="0" cy="0"/>
        </a:xfrm>
      </p:grpSpPr>
      <p:sp>
        <p:nvSpPr>
          <p:cNvPr id="207" name="Google Shape;207;p14:notes">
            <a:extLst>
              <a:ext uri="{FF2B5EF4-FFF2-40B4-BE49-F238E27FC236}">
                <a16:creationId xmlns:a16="http://schemas.microsoft.com/office/drawing/2014/main" id="{6A43E988-C953-B5A5-17B4-A1F91BC03A5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a:extLst>
              <a:ext uri="{FF2B5EF4-FFF2-40B4-BE49-F238E27FC236}">
                <a16:creationId xmlns:a16="http://schemas.microsoft.com/office/drawing/2014/main" id="{B961C684-A885-842B-05A9-9A7C9991B4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480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EE80E4E3-9490-8FEE-1A46-19AD684BBF80}"/>
            </a:ext>
          </a:extLst>
        </p:cNvPr>
        <p:cNvGrpSpPr/>
        <p:nvPr/>
      </p:nvGrpSpPr>
      <p:grpSpPr>
        <a:xfrm>
          <a:off x="0" y="0"/>
          <a:ext cx="0" cy="0"/>
          <a:chOff x="0" y="0"/>
          <a:chExt cx="0" cy="0"/>
        </a:xfrm>
      </p:grpSpPr>
      <p:sp>
        <p:nvSpPr>
          <p:cNvPr id="170" name="Google Shape;170;p12:notes">
            <a:extLst>
              <a:ext uri="{FF2B5EF4-FFF2-40B4-BE49-F238E27FC236}">
                <a16:creationId xmlns:a16="http://schemas.microsoft.com/office/drawing/2014/main" id="{1D16F470-709D-D0D6-BCAA-3B9C02E908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2:notes">
            <a:extLst>
              <a:ext uri="{FF2B5EF4-FFF2-40B4-BE49-F238E27FC236}">
                <a16:creationId xmlns:a16="http://schemas.microsoft.com/office/drawing/2014/main" id="{1A2C011F-E7FA-2CEF-153D-E2CA17A9410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that I don’t expect you to implement a neural network from scratch. This is just to give you an understanding of how they work. </a:t>
            </a:r>
            <a:endParaRPr/>
          </a:p>
        </p:txBody>
      </p:sp>
      <p:sp>
        <p:nvSpPr>
          <p:cNvPr id="172" name="Google Shape;172;p12:notes">
            <a:extLst>
              <a:ext uri="{FF2B5EF4-FFF2-40B4-BE49-F238E27FC236}">
                <a16:creationId xmlns:a16="http://schemas.microsoft.com/office/drawing/2014/main" id="{805FC1D1-EE09-3E25-998D-D9D43533A74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46246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www.neuro-id.com</a:t>
            </a:r>
            <a:r>
              <a:rPr lang="en-US" dirty="0"/>
              <a:t>/wp-content/uploads/2024/08/NEURO_ONBOARDING.mp4</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672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E0706-64F0-D2A2-A239-781FA3E25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7473E-9B55-305F-AF42-E021DC477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17F0F-A085-4161-3371-103333CE46FC}"/>
              </a:ext>
            </a:extLst>
          </p:cNvPr>
          <p:cNvSpPr>
            <a:spLocks noGrp="1"/>
          </p:cNvSpPr>
          <p:nvPr>
            <p:ph type="body" idx="1"/>
          </p:nvPr>
        </p:nvSpPr>
        <p:spPr/>
        <p:txBody>
          <a:bodyPr/>
          <a:lstStyle/>
          <a:p>
            <a:r>
              <a:rPr lang="en-US" dirty="0"/>
              <a:t>https://</a:t>
            </a:r>
            <a:r>
              <a:rPr lang="en-US" dirty="0" err="1"/>
              <a:t>www.neuro-id.com</a:t>
            </a:r>
            <a:r>
              <a:rPr lang="en-US" dirty="0"/>
              <a:t>/wp-content/uploads/2024/08/NEURO_ONBOARDING.mp4</a:t>
            </a:r>
          </a:p>
        </p:txBody>
      </p:sp>
      <p:sp>
        <p:nvSpPr>
          <p:cNvPr id="4" name="Slide Number Placeholder 3">
            <a:extLst>
              <a:ext uri="{FF2B5EF4-FFF2-40B4-BE49-F238E27FC236}">
                <a16:creationId xmlns:a16="http://schemas.microsoft.com/office/drawing/2014/main" id="{E3A5D9ED-CDE2-2957-23BF-35738A9507F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6428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gif"/><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eeplearningwithpython.io/"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
          <p:cNvSpPr txBox="1"/>
          <p:nvPr/>
        </p:nvSpPr>
        <p:spPr>
          <a:xfrm>
            <a:off x="1128158" y="1625677"/>
            <a:ext cx="9630881"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Economica"/>
                <a:ea typeface="Economica"/>
                <a:cs typeface="Economica"/>
                <a:sym typeface="Economica"/>
              </a:rPr>
              <a:t>Neural Networks: </a:t>
            </a:r>
            <a:br>
              <a:rPr lang="en-US" sz="7200" b="0" i="0" u="none" strike="noStrike" cap="none" dirty="0">
                <a:solidFill>
                  <a:schemeClr val="dk1"/>
                </a:solidFill>
                <a:latin typeface="Economica"/>
                <a:ea typeface="Economica"/>
                <a:cs typeface="Economica"/>
                <a:sym typeface="Economica"/>
              </a:rPr>
            </a:br>
            <a:r>
              <a:rPr lang="en-US" sz="7200" b="0" i="0" u="none" strike="noStrike" cap="none" dirty="0">
                <a:solidFill>
                  <a:schemeClr val="dk1"/>
                </a:solidFill>
                <a:latin typeface="Economica"/>
                <a:ea typeface="Economica"/>
                <a:cs typeface="Economica"/>
                <a:sym typeface="Economica"/>
              </a:rPr>
              <a:t>Foundations to Generative AI</a:t>
            </a:r>
            <a:endParaRPr dirty="0"/>
          </a:p>
        </p:txBody>
      </p:sp>
      <p:sp>
        <p:nvSpPr>
          <p:cNvPr id="97" name="Google Shape;97;p1"/>
          <p:cNvSpPr txBox="1"/>
          <p:nvPr/>
        </p:nvSpPr>
        <p:spPr>
          <a:xfrm>
            <a:off x="4062663" y="3912979"/>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2" name="Picture 1">
            <a:extLst>
              <a:ext uri="{FF2B5EF4-FFF2-40B4-BE49-F238E27FC236}">
                <a16:creationId xmlns:a16="http://schemas.microsoft.com/office/drawing/2014/main" id="{D58FA7E9-469A-3CE9-BB67-0D91BD4CF4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5773" y="1431260"/>
            <a:ext cx="9400454" cy="464890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p:nvPr/>
        </p:nvSpPr>
        <p:spPr>
          <a:xfrm>
            <a:off x="1036721" y="324152"/>
            <a:ext cx="64609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Course Timeline</a:t>
            </a:r>
            <a:endParaRPr/>
          </a:p>
        </p:txBody>
      </p:sp>
      <p:sp>
        <p:nvSpPr>
          <p:cNvPr id="190" name="Google Shape;190;p11"/>
          <p:cNvSpPr txBox="1"/>
          <p:nvPr/>
        </p:nvSpPr>
        <p:spPr>
          <a:xfrm>
            <a:off x="760180" y="1944005"/>
            <a:ext cx="5335819" cy="38317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AGENDA</a:t>
            </a:r>
            <a:endParaRPr dirty="0"/>
          </a:p>
          <a:p>
            <a:pPr marL="0" marR="0" lvl="0" indent="0" algn="l" rtl="0">
              <a:spcBef>
                <a:spcPts val="0"/>
              </a:spcBef>
              <a:spcAft>
                <a:spcPts val="0"/>
              </a:spcAft>
              <a:buNone/>
            </a:pPr>
            <a:endParaRPr sz="1050" b="1"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We will start with the basic math concepts.</a:t>
            </a:r>
            <a:endParaRPr dirty="0"/>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We will then get into neural networks for simple prediction problems with structured data (e.g., a spreadsheet).</a:t>
            </a:r>
            <a:endParaRPr dirty="0"/>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Then, we will explore </a:t>
            </a:r>
            <a:r>
              <a:rPr lang="en-US" dirty="0">
                <a:solidFill>
                  <a:schemeClr val="dk1"/>
                </a:solidFill>
                <a:latin typeface="Quicksand"/>
                <a:ea typeface="Quicksand"/>
                <a:cs typeface="Quicksand"/>
                <a:sym typeface="Quicksand"/>
              </a:rPr>
              <a:t>prediction tasks where inputs are</a:t>
            </a:r>
            <a:r>
              <a:rPr lang="en-US" sz="1400" dirty="0">
                <a:solidFill>
                  <a:schemeClr val="dk1"/>
                </a:solidFill>
                <a:latin typeface="Quicksand"/>
                <a:ea typeface="Quicksand"/>
                <a:cs typeface="Quicksand"/>
                <a:sym typeface="Quicksand"/>
              </a:rPr>
              <a:t> unstructured data (e.g., images, audio, and/or text). </a:t>
            </a:r>
          </a:p>
          <a:p>
            <a:pPr marL="171450" marR="0" lvl="0" indent="-171450" algn="l" rtl="0">
              <a:spcBef>
                <a:spcPts val="0"/>
              </a:spcBef>
              <a:spcAft>
                <a:spcPts val="0"/>
              </a:spcAft>
              <a:buClr>
                <a:schemeClr val="dk1"/>
              </a:buClr>
              <a:buSzPts val="1400"/>
              <a:buFont typeface="Arial"/>
              <a:buChar char="•"/>
            </a:pPr>
            <a:r>
              <a:rPr lang="en-US" dirty="0">
                <a:solidFill>
                  <a:schemeClr val="dk1"/>
                </a:solidFill>
                <a:latin typeface="Quicksand"/>
                <a:sym typeface="Quicksand"/>
              </a:rPr>
              <a:t>Finally, we will learn about generative neural networks and agentic models.</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NOTE TIMING OF DELIVERABLES</a:t>
            </a:r>
            <a:endParaRPr dirty="0"/>
          </a:p>
          <a:p>
            <a:pPr marL="0" marR="0" lvl="0" indent="0" algn="l" rtl="0">
              <a:spcBef>
                <a:spcPts val="0"/>
              </a:spcBef>
              <a:spcAft>
                <a:spcPts val="0"/>
              </a:spcAft>
              <a:buNone/>
            </a:pPr>
            <a:endParaRPr sz="1050" b="1"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First quiz will take place on 2/10.</a:t>
            </a: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Individual homework assignment will be due 2/27.  </a:t>
            </a: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I will announce sign-ups for the first project proposal check-in meeting that will take place on </a:t>
            </a:r>
            <a:r>
              <a:rPr lang="en-US" dirty="0">
                <a:solidFill>
                  <a:schemeClr val="dk1"/>
                </a:solidFill>
                <a:latin typeface="Quicksand"/>
                <a:ea typeface="Quicksand"/>
                <a:cs typeface="Quicksand"/>
                <a:sym typeface="Quicksand"/>
              </a:rPr>
              <a:t>3/3</a:t>
            </a:r>
            <a:r>
              <a:rPr lang="en-US" sz="1400" dirty="0">
                <a:solidFill>
                  <a:schemeClr val="dk1"/>
                </a:solidFill>
                <a:latin typeface="Quicksand"/>
                <a:ea typeface="Quicksand"/>
                <a:cs typeface="Quicksand"/>
                <a:sym typeface="Quicksand"/>
              </a:rPr>
              <a:t>.</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p:txBody>
      </p:sp>
      <p:pic>
        <p:nvPicPr>
          <p:cNvPr id="3" name="Picture 2">
            <a:extLst>
              <a:ext uri="{FF2B5EF4-FFF2-40B4-BE49-F238E27FC236}">
                <a16:creationId xmlns:a16="http://schemas.microsoft.com/office/drawing/2014/main" id="{179496DC-6C8A-140A-6D5C-CA01E57C05F4}"/>
              </a:ext>
            </a:extLst>
          </p:cNvPr>
          <p:cNvPicPr>
            <a:picLocks noChangeAspect="1"/>
          </p:cNvPicPr>
          <p:nvPr/>
        </p:nvPicPr>
        <p:blipFill>
          <a:blip r:embed="rId3"/>
          <a:stretch>
            <a:fillRect/>
          </a:stretch>
        </p:blipFill>
        <p:spPr>
          <a:xfrm>
            <a:off x="6278422" y="324152"/>
            <a:ext cx="4876857" cy="62404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p:nvPr/>
        </p:nvSpPr>
        <p:spPr>
          <a:xfrm>
            <a:off x="1187977" y="2359358"/>
            <a:ext cx="9816045" cy="3416279"/>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LECTURES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We will meet twice weekly for ~75 mins each session. The </a:t>
            </a:r>
            <a:r>
              <a:rPr lang="en-US" sz="1600" dirty="0">
                <a:solidFill>
                  <a:schemeClr val="dk1"/>
                </a:solidFill>
                <a:latin typeface="Quicksand"/>
                <a:ea typeface="Quicksand"/>
                <a:cs typeface="Quicksand"/>
                <a:sym typeface="Quicksand"/>
              </a:rPr>
              <a:t>Tuesday </a:t>
            </a:r>
            <a:r>
              <a:rPr lang="en-US" sz="1600" b="0" i="0" u="none" strike="noStrike" cap="none" dirty="0">
                <a:solidFill>
                  <a:schemeClr val="dk1"/>
                </a:solidFill>
                <a:latin typeface="Quicksand"/>
                <a:ea typeface="Quicksand"/>
                <a:cs typeface="Quicksand"/>
                <a:sym typeface="Quicksand"/>
              </a:rPr>
              <a:t>session will typically focus on lecture / concepts / explanation. </a:t>
            </a:r>
            <a:endParaRPr dirty="0"/>
          </a:p>
          <a:p>
            <a:pPr marL="0" marR="0" lvl="0" indent="0" algn="l" rtl="0">
              <a:spcBef>
                <a:spcPts val="0"/>
              </a:spcBef>
              <a:spcAft>
                <a:spcPts val="0"/>
              </a:spcAft>
              <a:buNone/>
            </a:pPr>
            <a:endParaRPr sz="2400" dirty="0">
              <a:solidFill>
                <a:schemeClr val="dk1"/>
              </a:solidFill>
              <a:latin typeface="Economica"/>
              <a:ea typeface="Economica"/>
              <a:cs typeface="Economica"/>
              <a:sym typeface="Economica"/>
            </a:endParaRPr>
          </a:p>
          <a:p>
            <a:pPr marL="11113" marR="0" lvl="1" indent="0" algn="l" rtl="0">
              <a:spcBef>
                <a:spcPts val="0"/>
              </a:spcBef>
              <a:spcAft>
                <a:spcPts val="0"/>
              </a:spcAft>
              <a:buNone/>
            </a:pPr>
            <a:r>
              <a:rPr lang="en-US" sz="2400" b="1" i="0" u="none" strike="noStrike" cap="none" dirty="0">
                <a:solidFill>
                  <a:schemeClr val="dk1"/>
                </a:solidFill>
                <a:latin typeface="Quicksand"/>
                <a:ea typeface="Quicksand"/>
                <a:cs typeface="Quicksand"/>
                <a:sym typeface="Quicksand"/>
              </a:rPr>
              <a:t>HANDS-ON </a:t>
            </a:r>
            <a:r>
              <a:rPr lang="en-US" sz="2400" b="1" dirty="0">
                <a:solidFill>
                  <a:schemeClr val="dk1"/>
                </a:solidFill>
                <a:latin typeface="Quicksand"/>
                <a:ea typeface="Quicksand"/>
                <a:cs typeface="Quicksand"/>
                <a:sym typeface="Quicksand"/>
              </a:rPr>
              <a:t>EXAMPLES</a:t>
            </a:r>
            <a:endParaRPr sz="2400" b="0" i="0" u="none" strike="noStrike" cap="none" dirty="0">
              <a:solidFill>
                <a:schemeClr val="dk1"/>
              </a:solidFill>
              <a:latin typeface="Economica"/>
              <a:ea typeface="Economica"/>
              <a:cs typeface="Economica"/>
              <a:sym typeface="Economica"/>
            </a:endParaRPr>
          </a:p>
          <a:p>
            <a:pPr marL="11113" marR="0" lvl="1" indent="0" algn="l" rtl="0">
              <a:spcBef>
                <a:spcPts val="0"/>
              </a:spcBef>
              <a:spcAft>
                <a:spcPts val="0"/>
              </a:spcAft>
              <a:buNone/>
            </a:pPr>
            <a:endParaRPr sz="1600" b="0" i="0" u="none" strike="noStrike" cap="none" dirty="0">
              <a:solidFill>
                <a:schemeClr val="dk1"/>
              </a:solidFill>
              <a:latin typeface="Quicksand"/>
              <a:ea typeface="Quicksand"/>
              <a:cs typeface="Quicksand"/>
              <a:sym typeface="Quicksand"/>
            </a:endParaRPr>
          </a:p>
          <a:p>
            <a:pPr marL="182563" marR="0" lvl="1"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During t</a:t>
            </a:r>
            <a:r>
              <a:rPr lang="en-US" sz="1600" b="0" i="0" u="none" strike="noStrike" cap="none" dirty="0">
                <a:solidFill>
                  <a:schemeClr val="dk1"/>
                </a:solidFill>
                <a:latin typeface="Quicksand"/>
                <a:ea typeface="Quicksand"/>
                <a:cs typeface="Quicksand"/>
                <a:sym typeface="Quicksand"/>
              </a:rPr>
              <a:t>he second session each week, we will walk through hands-on examples and demonstrations in </a:t>
            </a:r>
            <a:r>
              <a:rPr lang="en-US" sz="1600" b="0" i="0" u="none" strike="noStrike" cap="none" dirty="0" err="1">
                <a:solidFill>
                  <a:schemeClr val="dk1"/>
                </a:solidFill>
                <a:latin typeface="Quicksand"/>
                <a:ea typeface="Quicksand"/>
                <a:cs typeface="Quicksand"/>
                <a:sym typeface="Quicksand"/>
              </a:rPr>
              <a:t>Colab</a:t>
            </a:r>
            <a:r>
              <a:rPr lang="en-US" sz="1600" b="0" i="0" u="none" strike="noStrike" cap="none" dirty="0">
                <a:solidFill>
                  <a:schemeClr val="dk1"/>
                </a:solidFill>
                <a:latin typeface="Quicksand"/>
                <a:ea typeface="Quicksand"/>
                <a:cs typeface="Quicksand"/>
                <a:sym typeface="Quicksand"/>
              </a:rPr>
              <a:t> notebooks. I will provide these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r>
            <a:r>
              <a:rPr lang="en-US" sz="1600" b="0" i="0" u="none" strike="noStrike" cap="none" dirty="0">
                <a:solidFill>
                  <a:schemeClr val="dk1"/>
                </a:solidFill>
                <a:latin typeface="Quicksand"/>
                <a:ea typeface="Quicksand"/>
                <a:cs typeface="Quicksand"/>
                <a:sym typeface="Quicksand"/>
              </a:rPr>
              <a:t>Notebooks and data-sets (typically via GitHub). </a:t>
            </a:r>
            <a:endParaRPr dirty="0"/>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You are encouraged to ask questions as we progress! Make it interactive!</a:t>
            </a:r>
            <a:endParaRPr dirty="0"/>
          </a:p>
          <a:p>
            <a:pPr marL="182563" marR="0" lvl="1" indent="-17145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Quicksand"/>
                <a:ea typeface="Quicksand"/>
                <a:cs typeface="Quicksand"/>
                <a:sym typeface="Quicksand"/>
              </a:rPr>
              <a:t>Note that the quizzes, the individual assignment, and the exam will be based on the </a:t>
            </a:r>
            <a:r>
              <a:rPr lang="en-US" sz="1600" dirty="0">
                <a:solidFill>
                  <a:schemeClr val="dk1"/>
                </a:solidFill>
                <a:latin typeface="Quicksand"/>
                <a:ea typeface="Quicksand"/>
                <a:cs typeface="Quicksand"/>
                <a:sym typeface="Quicksand"/>
              </a:rPr>
              <a:t>in-class </a:t>
            </a:r>
            <a:r>
              <a:rPr lang="en-US" sz="1600" b="0" i="0" u="none" strike="noStrike" cap="none" dirty="0">
                <a:solidFill>
                  <a:schemeClr val="dk1"/>
                </a:solidFill>
                <a:latin typeface="Quicksand"/>
                <a:ea typeface="Quicksand"/>
                <a:cs typeface="Quicksand"/>
                <a:sym typeface="Quicksand"/>
              </a:rPr>
              <a:t>material. I will not test you on things that were not discussed in class.</a:t>
            </a:r>
          </a:p>
        </p:txBody>
      </p:sp>
      <p:grpSp>
        <p:nvGrpSpPr>
          <p:cNvPr id="197" name="Google Shape;197;p12"/>
          <p:cNvGrpSpPr/>
          <p:nvPr/>
        </p:nvGrpSpPr>
        <p:grpSpPr>
          <a:xfrm>
            <a:off x="3353802" y="437315"/>
            <a:ext cx="5484394" cy="1777466"/>
            <a:chOff x="3707733" y="473409"/>
            <a:chExt cx="5484394" cy="1777466"/>
          </a:xfrm>
        </p:grpSpPr>
        <p:sp>
          <p:nvSpPr>
            <p:cNvPr id="198" name="Google Shape;198;p12"/>
            <p:cNvSpPr txBox="1"/>
            <p:nvPr/>
          </p:nvSpPr>
          <p:spPr>
            <a:xfrm>
              <a:off x="3707733" y="815537"/>
              <a:ext cx="232009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a:t>
              </a:r>
              <a:endParaRPr dirty="0"/>
            </a:p>
          </p:txBody>
        </p:sp>
        <p:pic>
          <p:nvPicPr>
            <p:cNvPr id="199" name="Google Shape;199;p12"/>
            <p:cNvPicPr preferRelativeResize="0"/>
            <p:nvPr/>
          </p:nvPicPr>
          <p:blipFill rotWithShape="1">
            <a:blip r:embed="rId3">
              <a:alphaModFix/>
            </a:blip>
            <a:srcRect/>
            <a:stretch/>
          </p:blipFill>
          <p:spPr>
            <a:xfrm>
              <a:off x="5771148" y="473409"/>
              <a:ext cx="3420979" cy="177746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sp>
        <p:nvSpPr>
          <p:cNvPr id="196" name="Google Shape;196;p12">
            <a:extLst>
              <a:ext uri="{FF2B5EF4-FFF2-40B4-BE49-F238E27FC236}">
                <a16:creationId xmlns:a16="http://schemas.microsoft.com/office/drawing/2014/main" id="{1667AD02-8CF3-BC94-F439-FC1FE0674D7E}"/>
              </a:ext>
            </a:extLst>
          </p:cNvPr>
          <p:cNvSpPr txBox="1"/>
          <p:nvPr/>
        </p:nvSpPr>
        <p:spPr>
          <a:xfrm>
            <a:off x="788608" y="2430657"/>
            <a:ext cx="9922936" cy="3416279"/>
          </a:xfrm>
          <a:prstGeom prst="rect">
            <a:avLst/>
          </a:prstGeom>
          <a:noFill/>
          <a:ln>
            <a:noFill/>
          </a:ln>
        </p:spPr>
        <p:txBody>
          <a:bodyPr spcFirstLastPara="1" wrap="square" lIns="91425" tIns="45700" rIns="91425" bIns="45700" anchor="t" anchorCtr="0">
            <a:spAutoFit/>
          </a:bodyPr>
          <a:lstStyle/>
          <a:p>
            <a:pPr marL="11113" marR="0" lvl="1" indent="0" algn="l" rtl="0">
              <a:spcBef>
                <a:spcPts val="0"/>
              </a:spcBef>
              <a:spcAft>
                <a:spcPts val="0"/>
              </a:spcAft>
              <a:buNone/>
            </a:pPr>
            <a:r>
              <a:rPr lang="en-US" sz="2400" b="1" dirty="0">
                <a:solidFill>
                  <a:schemeClr val="dk1"/>
                </a:solidFill>
                <a:latin typeface="Quicksand"/>
                <a:ea typeface="Economica"/>
                <a:cs typeface="Economica"/>
                <a:sym typeface="Quicksand"/>
              </a:rPr>
              <a:t>YOU CAN USE IT TO HELP YOU LEARN AND PERFORM BASIC TASKS</a:t>
            </a:r>
            <a:endParaRPr sz="3200" b="0" i="0" u="none" strike="noStrike" cap="none" dirty="0">
              <a:solidFill>
                <a:schemeClr val="dk1"/>
              </a:solidFill>
              <a:latin typeface="Economica"/>
              <a:ea typeface="Economica"/>
              <a:cs typeface="Economica"/>
              <a:sym typeface="Economica"/>
            </a:endParaRPr>
          </a:p>
          <a:p>
            <a:pPr marL="354013" marR="0" lvl="1" indent="-241300" algn="l" rtl="0">
              <a:spcBef>
                <a:spcPts val="0"/>
              </a:spcBef>
              <a:spcAft>
                <a:spcPts val="0"/>
              </a:spcAft>
              <a:buClr>
                <a:schemeClr val="dk1"/>
              </a:buClr>
              <a:buSzPts val="1600"/>
              <a:buFont typeface="Arial"/>
              <a:buNone/>
            </a:pPr>
            <a:endParaRPr sz="1600" b="0" i="0" u="none" strike="noStrike" cap="none" dirty="0">
              <a:solidFill>
                <a:schemeClr val="dk1"/>
              </a:solidFill>
              <a:latin typeface="Quicksand"/>
              <a:ea typeface="Quicksand"/>
              <a:cs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 expect you to use these tools, but the way you use them matters. Some valid use cases include </a:t>
            </a:r>
            <a:r>
              <a:rPr lang="en-US" sz="1600" dirty="0" err="1">
                <a:solidFill>
                  <a:schemeClr val="dk1"/>
                </a:solidFill>
                <a:latin typeface="Quicksand"/>
                <a:sym typeface="Quicksand"/>
              </a:rPr>
              <a:t>i</a:t>
            </a:r>
            <a:r>
              <a:rPr lang="en-US" sz="1600" dirty="0">
                <a:solidFill>
                  <a:schemeClr val="dk1"/>
                </a:solidFill>
                <a:latin typeface="Quicksand"/>
                <a:sym typeface="Quicksand"/>
              </a:rPr>
              <a:t>) implementing data munging tasks that you already understand based on past coursework, e.g., pre-processing text, or ii) automatic generation of code comments or documentation.</a:t>
            </a:r>
            <a:endParaRPr lang="en-US" sz="2400" dirty="0">
              <a:solidFill>
                <a:schemeClr val="dk1"/>
              </a:solidFill>
              <a:latin typeface="Economica"/>
              <a:sym typeface="Economica"/>
            </a:endParaRPr>
          </a:p>
          <a:p>
            <a:pPr marL="182563" lvl="3" indent="-171450">
              <a:buClr>
                <a:schemeClr val="dk1"/>
              </a:buClr>
              <a:buSzPts val="1600"/>
              <a:buFont typeface="Arial"/>
              <a:buChar char="•"/>
            </a:pPr>
            <a:endParaRPr lang="en-US" sz="2400" dirty="0">
              <a:solidFill>
                <a:schemeClr val="dk1"/>
              </a:solidFill>
              <a:latin typeface="Economica"/>
              <a:sym typeface="Economica"/>
            </a:endParaRPr>
          </a:p>
          <a:p>
            <a:pPr marL="11113" lvl="3">
              <a:buClr>
                <a:schemeClr val="dk1"/>
              </a:buClr>
              <a:buSzPts val="1600"/>
            </a:pPr>
            <a:r>
              <a:rPr lang="en-US" sz="2400" b="1" dirty="0">
                <a:solidFill>
                  <a:schemeClr val="dk1"/>
                </a:solidFill>
                <a:latin typeface="Quicksand"/>
                <a:ea typeface="Economica"/>
                <a:cs typeface="Economica"/>
                <a:sym typeface="Quicksand"/>
              </a:rPr>
              <a:t>YOU SHOULD NOT GENERATE SOLUTIONS FROM SCRATCH</a:t>
            </a:r>
            <a:endParaRPr lang="en-US" sz="3200" b="0" i="0" u="none" strike="noStrike" cap="none" dirty="0">
              <a:solidFill>
                <a:schemeClr val="dk1"/>
              </a:solidFill>
              <a:latin typeface="Economica"/>
              <a:ea typeface="Economica"/>
              <a:cs typeface="Economica"/>
              <a:sym typeface="Economica"/>
            </a:endParaRPr>
          </a:p>
          <a:p>
            <a:pPr marL="11113" lvl="3">
              <a:buClr>
                <a:schemeClr val="dk1"/>
              </a:buClr>
              <a:buSzPts val="1600"/>
            </a:pPr>
            <a:endParaRPr lang="en-US" sz="1600" dirty="0">
              <a:solidFill>
                <a:schemeClr val="dk1"/>
              </a:solidFill>
              <a:latin typeface="Quicksand"/>
              <a:sym typeface="Quicksand"/>
            </a:endParaRPr>
          </a:p>
          <a:p>
            <a:pPr marL="11113" marR="0" lvl="1" algn="l" rtl="0">
              <a:spcBef>
                <a:spcPts val="0"/>
              </a:spcBef>
              <a:spcAft>
                <a:spcPts val="0"/>
              </a:spcAft>
              <a:buClr>
                <a:schemeClr val="dk1"/>
              </a:buClr>
              <a:buSzPts val="1600"/>
            </a:pPr>
            <a:r>
              <a:rPr lang="en-US" sz="1600" dirty="0">
                <a:solidFill>
                  <a:schemeClr val="dk1"/>
                </a:solidFill>
                <a:latin typeface="Quicksand"/>
                <a:sym typeface="Quicksand"/>
              </a:rPr>
              <a:t>If you use these tools as a shortcut to avoid understanding the course material, you will not do well in the class. If I see you using functions and libraries that were not taught in the course (e.g., </a:t>
            </a:r>
            <a:r>
              <a:rPr lang="en-US" sz="1600" dirty="0" err="1">
                <a:solidFill>
                  <a:schemeClr val="dk1"/>
                </a:solidFill>
                <a:latin typeface="Quicksand"/>
                <a:sym typeface="Quicksand"/>
              </a:rPr>
              <a:t>PyTorch</a:t>
            </a:r>
            <a:r>
              <a:rPr lang="en-US" sz="1600" dirty="0">
                <a:solidFill>
                  <a:schemeClr val="dk1"/>
                </a:solidFill>
                <a:latin typeface="Quicksand"/>
                <a:sym typeface="Quicksand"/>
              </a:rPr>
              <a:t>), you may be asked to explain your code to me, verbally. If you are unable to explain what the code is doing, points will be deducted from your deliverable grade. </a:t>
            </a:r>
          </a:p>
        </p:txBody>
      </p:sp>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7359" y="394829"/>
            <a:ext cx="1683353" cy="1683353"/>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5981637" y="747304"/>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Policy</a:t>
            </a:r>
            <a:endParaRPr dirty="0"/>
          </a:p>
        </p:txBody>
      </p:sp>
    </p:spTree>
    <p:extLst>
      <p:ext uri="{BB962C8B-B14F-4D97-AF65-F5344CB8AC3E}">
        <p14:creationId xmlns:p14="http://schemas.microsoft.com/office/powerpoint/2010/main" val="368228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Questions?</a:t>
            </a:r>
            <a:endParaRPr dirty="0"/>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052" name="Picture 4" descr="AI Model - Training and Prediction">
            <a:extLst>
              <a:ext uri="{FF2B5EF4-FFF2-40B4-BE49-F238E27FC236}">
                <a16:creationId xmlns:a16="http://schemas.microsoft.com/office/drawing/2014/main" id="{74C07856-A97E-CA36-D933-EBCDDDEE25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4092" y="1662596"/>
            <a:ext cx="9343816" cy="435793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0;p14">
            <a:extLst>
              <a:ext uri="{FF2B5EF4-FFF2-40B4-BE49-F238E27FC236}">
                <a16:creationId xmlns:a16="http://schemas.microsoft.com/office/drawing/2014/main" id="{1621F137-8F17-44D7-D77E-8A9D9F5E3F19}"/>
              </a:ext>
            </a:extLst>
          </p:cNvPr>
          <p:cNvSpPr txBox="1"/>
          <p:nvPr/>
        </p:nvSpPr>
        <p:spPr>
          <a:xfrm>
            <a:off x="3268393" y="403489"/>
            <a:ext cx="56552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Supervised Learning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B332E002-DF0E-54B1-C497-F02A9044F74A}"/>
            </a:ext>
          </a:extLst>
        </p:cNvPr>
        <p:cNvGrpSpPr/>
        <p:nvPr/>
      </p:nvGrpSpPr>
      <p:grpSpPr>
        <a:xfrm>
          <a:off x="0" y="0"/>
          <a:ext cx="0" cy="0"/>
          <a:chOff x="0" y="0"/>
          <a:chExt cx="0" cy="0"/>
        </a:xfrm>
      </p:grpSpPr>
      <p:sp>
        <p:nvSpPr>
          <p:cNvPr id="210" name="Google Shape;210;p14">
            <a:extLst>
              <a:ext uri="{FF2B5EF4-FFF2-40B4-BE49-F238E27FC236}">
                <a16:creationId xmlns:a16="http://schemas.microsoft.com/office/drawing/2014/main" id="{AEFC9DA9-F2F6-EAA4-FDF8-6B6293B4D170}"/>
              </a:ext>
            </a:extLst>
          </p:cNvPr>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 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a:extLst>
              <a:ext uri="{FF2B5EF4-FFF2-40B4-BE49-F238E27FC236}">
                <a16:creationId xmlns:a16="http://schemas.microsoft.com/office/drawing/2014/main" id="{EB1F03E3-288D-B8DA-C094-5D5E0E86D8F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 name="TextBox 1">
            <a:extLst>
              <a:ext uri="{FF2B5EF4-FFF2-40B4-BE49-F238E27FC236}">
                <a16:creationId xmlns:a16="http://schemas.microsoft.com/office/drawing/2014/main" id="{1FB296BF-2E52-3078-256F-BA9C64F2E82A}"/>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extLst>
      <p:ext uri="{BB962C8B-B14F-4D97-AF65-F5344CB8AC3E}">
        <p14:creationId xmlns:p14="http://schemas.microsoft.com/office/powerpoint/2010/main" val="2671249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968117"/>
            <a:ext cx="9650869" cy="46605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F0E6F78A-404B-EC8C-7EBB-99230F4269D6}"/>
            </a:ext>
          </a:extLst>
        </p:cNvPr>
        <p:cNvGrpSpPr/>
        <p:nvPr/>
      </p:nvGrpSpPr>
      <p:grpSpPr>
        <a:xfrm>
          <a:off x="0" y="0"/>
          <a:ext cx="0" cy="0"/>
          <a:chOff x="0" y="0"/>
          <a:chExt cx="0" cy="0"/>
        </a:xfrm>
      </p:grpSpPr>
      <p:sp>
        <p:nvSpPr>
          <p:cNvPr id="174" name="Google Shape;174;p12">
            <a:extLst>
              <a:ext uri="{FF2B5EF4-FFF2-40B4-BE49-F238E27FC236}">
                <a16:creationId xmlns:a16="http://schemas.microsoft.com/office/drawing/2014/main" id="{A8258890-9290-CF26-1A0C-2CB984EFCF40}"/>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1026" name="Picture 2" descr="Battle of the biometrics: It's time for Touch ID to swoop back onto the  iPhone">
            <a:extLst>
              <a:ext uri="{FF2B5EF4-FFF2-40B4-BE49-F238E27FC236}">
                <a16:creationId xmlns:a16="http://schemas.microsoft.com/office/drawing/2014/main" id="{EE1E2C63-1C83-C709-6905-07951BE7DB5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64385" y="2374135"/>
            <a:ext cx="6463229" cy="3635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Google Shape;175;p12">
            <a:extLst>
              <a:ext uri="{FF2B5EF4-FFF2-40B4-BE49-F238E27FC236}">
                <a16:creationId xmlns:a16="http://schemas.microsoft.com/office/drawing/2014/main" id="{059A2B80-97B5-65E5-DB25-2DE173C2B333}"/>
              </a:ext>
            </a:extLst>
          </p:cNvPr>
          <p:cNvSpPr txBox="1"/>
          <p:nvPr/>
        </p:nvSpPr>
        <p:spPr>
          <a:xfrm>
            <a:off x="1007692" y="815877"/>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Identity Verification</a:t>
            </a:r>
            <a:endParaRPr dirty="0"/>
          </a:p>
        </p:txBody>
      </p:sp>
    </p:spTree>
    <p:extLst>
      <p:ext uri="{BB962C8B-B14F-4D97-AF65-F5344CB8AC3E}">
        <p14:creationId xmlns:p14="http://schemas.microsoft.com/office/powerpoint/2010/main" val="3000525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Today’s Agenda</a:t>
            </a:r>
            <a:endParaRPr dirty="0"/>
          </a:p>
        </p:txBody>
      </p:sp>
      <p:sp>
        <p:nvSpPr>
          <p:cNvPr id="103" name="Google Shape;103;p2"/>
          <p:cNvSpPr txBox="1"/>
          <p:nvPr/>
        </p:nvSpPr>
        <p:spPr>
          <a:xfrm>
            <a:off x="890337" y="1940249"/>
            <a:ext cx="7886700" cy="35701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Instagram Sans" panose="020B0504040402040103" pitchFamily="34" charset="77"/>
                <a:ea typeface="Quicksand"/>
                <a:cs typeface="Quicksand"/>
                <a:sym typeface="Quicksand"/>
              </a:rPr>
              <a:t>1. COURSE LOGISTICS</a:t>
            </a:r>
            <a:endParaRPr dirty="0">
              <a:latin typeface="Instagram Sans" panose="020B0504040402040103" pitchFamily="34" charset="77"/>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Instagram Sans" panose="020B0504040402040103" pitchFamily="34" charset="77"/>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Website, schedule, grading and evaluation criteria.</a:t>
            </a:r>
            <a:endParaRPr sz="1600" dirty="0">
              <a:latin typeface="Instagram Sans" panose="020B0504040402040103" pitchFamily="34" charset="77"/>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Course textbook, lecture format, etc.</a:t>
            </a:r>
            <a:endParaRPr sz="1600" dirty="0">
              <a:latin typeface="Instagram Sans" panose="020B0504040402040103" pitchFamily="34" charset="77"/>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Instagram Sans" panose="020B0504040402040103" pitchFamily="34" charset="77"/>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Instagram Sans" panose="020B0504040402040103" pitchFamily="34" charset="77"/>
                <a:ea typeface="Quicksand"/>
                <a:cs typeface="Quicksand"/>
                <a:sym typeface="Quicksand"/>
              </a:rPr>
              <a:t>2. INTERESTING USE CASES</a:t>
            </a:r>
            <a:endParaRPr dirty="0">
              <a:latin typeface="Instagram Sans" panose="020B0504040402040103" pitchFamily="34" charset="77"/>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Instagram Sans" panose="020B0504040402040103" pitchFamily="34" charset="77"/>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Frivolous, academic, and practically useful.</a:t>
            </a:r>
            <a:endParaRPr sz="1600" dirty="0">
              <a:latin typeface="Instagram Sans" panose="020B0504040402040103" pitchFamily="34" charset="77"/>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A recent failure, and societal concerns.</a:t>
            </a:r>
            <a:endParaRPr sz="1600" dirty="0">
              <a:latin typeface="Instagram Sans" panose="020B0504040402040103" pitchFamily="34" charset="77"/>
            </a:endParaRPr>
          </a:p>
          <a:p>
            <a:pPr marL="0" marR="0" lvl="0" indent="0" algn="l" rtl="0">
              <a:spcBef>
                <a:spcPts val="0"/>
              </a:spcBef>
              <a:spcAft>
                <a:spcPts val="0"/>
              </a:spcAft>
              <a:buNone/>
            </a:pPr>
            <a:endParaRPr sz="1400" dirty="0">
              <a:solidFill>
                <a:schemeClr val="dk1"/>
              </a:solidFill>
              <a:latin typeface="Instagram Sans" panose="020B0504040402040103" pitchFamily="34" charset="77"/>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Instagram Sans" panose="020B0504040402040103" pitchFamily="34" charset="77"/>
                <a:ea typeface="Quicksand"/>
                <a:cs typeface="Quicksand"/>
                <a:sym typeface="Quicksand"/>
              </a:rPr>
              <a:t>3. QUICK INTRODUCTION</a:t>
            </a:r>
            <a:endParaRPr dirty="0">
              <a:latin typeface="Instagram Sans" panose="020B0504040402040103" pitchFamily="34" charset="77"/>
            </a:endParaRPr>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Instagram Sans" panose="020B0504040402040103" pitchFamily="34" charset="77"/>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What is a neural network?</a:t>
            </a:r>
            <a:endParaRPr sz="1600" dirty="0">
              <a:latin typeface="Instagram Sans" panose="020B0504040402040103" pitchFamily="34" charset="77"/>
            </a:endParaRPr>
          </a:p>
          <a:p>
            <a:pPr marL="628650" marR="0" lvl="1" indent="-171450"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Instagram Sans" panose="020B0504040402040103" pitchFamily="34" charset="77"/>
                <a:ea typeface="Quicksand"/>
                <a:cs typeface="Quicksand"/>
                <a:sym typeface="Quicksand"/>
              </a:rPr>
              <a:t>How does it work? </a:t>
            </a:r>
            <a:endParaRPr sz="1600" dirty="0">
              <a:latin typeface="Instagram Sans" panose="020B0504040402040103" pitchFamily="34" charset="77"/>
            </a:endParaRPr>
          </a:p>
        </p:txBody>
      </p:sp>
      <p:pic>
        <p:nvPicPr>
          <p:cNvPr id="104" name="Google Shape;104;p2"/>
          <p:cNvPicPr preferRelativeResize="0"/>
          <p:nvPr/>
        </p:nvPicPr>
        <p:blipFill rotWithShape="1">
          <a:blip r:embed="rId3">
            <a:alphaModFix/>
          </a:blip>
          <a:srcRect/>
          <a:stretch/>
        </p:blipFill>
        <p:spPr>
          <a:xfrm>
            <a:off x="6833937" y="1940249"/>
            <a:ext cx="3886200" cy="388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452DC5-E17B-95CA-3430-1DD8D09510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7" name="Picture 6">
            <a:extLst>
              <a:ext uri="{FF2B5EF4-FFF2-40B4-BE49-F238E27FC236}">
                <a16:creationId xmlns:a16="http://schemas.microsoft.com/office/drawing/2014/main" id="{E09723A6-4348-40B3-F489-F094B441B1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9671" y="1864776"/>
            <a:ext cx="9192658" cy="41691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5F8E563-F4D2-C959-26A2-DE1F621FCD27}"/>
              </a:ext>
            </a:extLst>
          </p:cNvPr>
          <p:cNvPicPr>
            <a:picLocks noChangeAspect="1"/>
          </p:cNvPicPr>
          <p:nvPr/>
        </p:nvPicPr>
        <p:blipFill>
          <a:blip r:embed="rId4"/>
          <a:stretch>
            <a:fillRect/>
          </a:stretch>
        </p:blipFill>
        <p:spPr>
          <a:xfrm>
            <a:off x="9368109" y="1747147"/>
            <a:ext cx="2070972" cy="793550"/>
          </a:xfrm>
          <a:prstGeom prst="rect">
            <a:avLst/>
          </a:prstGeom>
          <a:solidFill>
            <a:srgbClr val="000000"/>
          </a:solidFill>
        </p:spPr>
      </p:pic>
      <p:sp>
        <p:nvSpPr>
          <p:cNvPr id="2" name="Google Shape;175;p12">
            <a:extLst>
              <a:ext uri="{FF2B5EF4-FFF2-40B4-BE49-F238E27FC236}">
                <a16:creationId xmlns:a16="http://schemas.microsoft.com/office/drawing/2014/main" id="{2C1F21FD-8420-2BEE-9298-D3D164C278C3}"/>
              </a:ext>
            </a:extLst>
          </p:cNvPr>
          <p:cNvSpPr txBox="1"/>
          <p:nvPr/>
        </p:nvSpPr>
        <p:spPr>
          <a:xfrm>
            <a:off x="1007693" y="421028"/>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Fraud Detection</a:t>
            </a:r>
            <a:endParaRPr dirty="0"/>
          </a:p>
        </p:txBody>
      </p:sp>
    </p:spTree>
    <p:extLst>
      <p:ext uri="{BB962C8B-B14F-4D97-AF65-F5344CB8AC3E}">
        <p14:creationId xmlns:p14="http://schemas.microsoft.com/office/powerpoint/2010/main" val="3846059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3B7D6-D669-0020-1DFF-156D44864C8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F168A0-BD9E-2394-3C55-46AFB7B1E3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2" name="Picture 1">
            <a:extLst>
              <a:ext uri="{FF2B5EF4-FFF2-40B4-BE49-F238E27FC236}">
                <a16:creationId xmlns:a16="http://schemas.microsoft.com/office/drawing/2014/main" id="{E4F5FD95-F4F7-7918-CAB6-A4EF52E43C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9800" y="1540619"/>
            <a:ext cx="7772400" cy="4896414"/>
          </a:xfrm>
          <a:prstGeom prst="rect">
            <a:avLst/>
          </a:prstGeom>
          <a:ln>
            <a:noFill/>
          </a:ln>
          <a:effectLst>
            <a:outerShdw blurRad="292100" dist="139700" dir="2700000" algn="tl" rotWithShape="0">
              <a:srgbClr val="333333">
                <a:alpha val="65000"/>
              </a:srgbClr>
            </a:outerShdw>
          </a:effectLst>
        </p:spPr>
      </p:pic>
      <p:sp>
        <p:nvSpPr>
          <p:cNvPr id="3" name="Google Shape;175;p12">
            <a:extLst>
              <a:ext uri="{FF2B5EF4-FFF2-40B4-BE49-F238E27FC236}">
                <a16:creationId xmlns:a16="http://schemas.microsoft.com/office/drawing/2014/main" id="{7CEB21EB-A393-3D0D-07E3-60954C93A8D0}"/>
              </a:ext>
            </a:extLst>
          </p:cNvPr>
          <p:cNvSpPr txBox="1"/>
          <p:nvPr/>
        </p:nvSpPr>
        <p:spPr>
          <a:xfrm>
            <a:off x="1007693" y="332888"/>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Fake Review Detection</a:t>
            </a:r>
            <a:endParaRPr dirty="0"/>
          </a:p>
        </p:txBody>
      </p:sp>
    </p:spTree>
    <p:extLst>
      <p:ext uri="{BB962C8B-B14F-4D97-AF65-F5344CB8AC3E}">
        <p14:creationId xmlns:p14="http://schemas.microsoft.com/office/powerpoint/2010/main" val="288284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A8755E-CC40-6F75-BDB5-F494D16558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146" name="Picture 2" descr="a map of a city with buildings and a clock">
            <a:extLst>
              <a:ext uri="{FF2B5EF4-FFF2-40B4-BE49-F238E27FC236}">
                <a16:creationId xmlns:a16="http://schemas.microsoft.com/office/drawing/2014/main" id="{C1573426-E5F9-41D3-7B19-7A28C1B0304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47502" y="1732452"/>
            <a:ext cx="7896995" cy="4263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971DED-92EC-3BD5-4906-08480A9AD098}"/>
              </a:ext>
            </a:extLst>
          </p:cNvPr>
          <p:cNvPicPr>
            <a:picLocks noChangeAspect="1"/>
          </p:cNvPicPr>
          <p:nvPr/>
        </p:nvPicPr>
        <p:blipFill>
          <a:blip r:embed="rId3"/>
          <a:stretch>
            <a:fillRect/>
          </a:stretch>
        </p:blipFill>
        <p:spPr>
          <a:xfrm>
            <a:off x="9654759" y="735404"/>
            <a:ext cx="1270000" cy="254000"/>
          </a:xfrm>
          <a:prstGeom prst="rect">
            <a:avLst/>
          </a:prstGeom>
        </p:spPr>
      </p:pic>
      <p:sp>
        <p:nvSpPr>
          <p:cNvPr id="3" name="Google Shape;175;p12">
            <a:extLst>
              <a:ext uri="{FF2B5EF4-FFF2-40B4-BE49-F238E27FC236}">
                <a16:creationId xmlns:a16="http://schemas.microsoft.com/office/drawing/2014/main" id="{BDB83B4B-417B-C48A-2B7B-069F72F97BC9}"/>
              </a:ext>
            </a:extLst>
          </p:cNvPr>
          <p:cNvSpPr txBox="1"/>
          <p:nvPr/>
        </p:nvSpPr>
        <p:spPr>
          <a:xfrm>
            <a:off x="1007692" y="400759"/>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Gunfire Detection</a:t>
            </a:r>
            <a:endParaRPr dirty="0"/>
          </a:p>
        </p:txBody>
      </p:sp>
    </p:spTree>
    <p:extLst>
      <p:ext uri="{BB962C8B-B14F-4D97-AF65-F5344CB8AC3E}">
        <p14:creationId xmlns:p14="http://schemas.microsoft.com/office/powerpoint/2010/main" val="1836420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A03B29-CFE6-CAD3-3FB7-97B6158F72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8" name="Picture 7">
            <a:extLst>
              <a:ext uri="{FF2B5EF4-FFF2-40B4-BE49-F238E27FC236}">
                <a16:creationId xmlns:a16="http://schemas.microsoft.com/office/drawing/2014/main" id="{5EFBA1BD-61DC-46A6-95AF-0C734A43804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5346" y="1590114"/>
            <a:ext cx="9461308" cy="4392045"/>
          </a:xfrm>
          <a:prstGeom prst="rect">
            <a:avLst/>
          </a:prstGeom>
        </p:spPr>
      </p:pic>
      <p:sp>
        <p:nvSpPr>
          <p:cNvPr id="2" name="Google Shape;175;p12">
            <a:extLst>
              <a:ext uri="{FF2B5EF4-FFF2-40B4-BE49-F238E27FC236}">
                <a16:creationId xmlns:a16="http://schemas.microsoft.com/office/drawing/2014/main" id="{CEA67680-087F-F406-90AE-D058E3D250A3}"/>
              </a:ext>
            </a:extLst>
          </p:cNvPr>
          <p:cNvSpPr txBox="1"/>
          <p:nvPr/>
        </p:nvSpPr>
        <p:spPr>
          <a:xfrm>
            <a:off x="1007693" y="414196"/>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Part Failure Prediction</a:t>
            </a:r>
            <a:endParaRPr dirty="0"/>
          </a:p>
        </p:txBody>
      </p:sp>
    </p:spTree>
    <p:extLst>
      <p:ext uri="{BB962C8B-B14F-4D97-AF65-F5344CB8AC3E}">
        <p14:creationId xmlns:p14="http://schemas.microsoft.com/office/powerpoint/2010/main" val="3978296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7863D-93A7-86BA-60F8-5A160718D2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67DFF-A97B-87FA-4395-6775EAADFD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2" name="Picture 1">
            <a:extLst>
              <a:ext uri="{FF2B5EF4-FFF2-40B4-BE49-F238E27FC236}">
                <a16:creationId xmlns:a16="http://schemas.microsoft.com/office/drawing/2014/main" id="{330A0701-B8C7-F976-CF91-D78313147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47547" y="1361858"/>
            <a:ext cx="8696899" cy="4857551"/>
          </a:xfrm>
          <a:prstGeom prst="rect">
            <a:avLst/>
          </a:prstGeom>
        </p:spPr>
      </p:pic>
      <p:sp>
        <p:nvSpPr>
          <p:cNvPr id="3" name="Google Shape;175;p12">
            <a:extLst>
              <a:ext uri="{FF2B5EF4-FFF2-40B4-BE49-F238E27FC236}">
                <a16:creationId xmlns:a16="http://schemas.microsoft.com/office/drawing/2014/main" id="{8C00F393-CFE0-D1EB-66EE-848C4CDB1D09}"/>
              </a:ext>
            </a:extLst>
          </p:cNvPr>
          <p:cNvSpPr txBox="1"/>
          <p:nvPr/>
        </p:nvSpPr>
        <p:spPr>
          <a:xfrm>
            <a:off x="1007689" y="176946"/>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Audio Transcription</a:t>
            </a:r>
            <a:endParaRPr dirty="0"/>
          </a:p>
        </p:txBody>
      </p:sp>
    </p:spTree>
    <p:extLst>
      <p:ext uri="{BB962C8B-B14F-4D97-AF65-F5344CB8AC3E}">
        <p14:creationId xmlns:p14="http://schemas.microsoft.com/office/powerpoint/2010/main" val="2549028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5EF642-8E17-7BAE-AA20-D2C3EE070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48D092A0-617A-EEFD-85DC-52307779E9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630" y="1485191"/>
            <a:ext cx="11092736" cy="4710037"/>
          </a:xfrm>
          <a:prstGeom prst="rect">
            <a:avLst/>
          </a:prstGeom>
          <a:ln>
            <a:noFill/>
          </a:ln>
          <a:effectLst>
            <a:outerShdw blurRad="292100" dist="139700" dir="2700000" algn="tl" rotWithShape="0">
              <a:srgbClr val="333333">
                <a:alpha val="65000"/>
              </a:srgbClr>
            </a:outerShdw>
          </a:effectLst>
        </p:spPr>
      </p:pic>
      <p:sp>
        <p:nvSpPr>
          <p:cNvPr id="7" name="Google Shape;175;p12">
            <a:extLst>
              <a:ext uri="{FF2B5EF4-FFF2-40B4-BE49-F238E27FC236}">
                <a16:creationId xmlns:a16="http://schemas.microsoft.com/office/drawing/2014/main" id="{4B6D9187-F855-431A-5921-BF9ED5965CEF}"/>
              </a:ext>
            </a:extLst>
          </p:cNvPr>
          <p:cNvSpPr txBox="1"/>
          <p:nvPr/>
        </p:nvSpPr>
        <p:spPr>
          <a:xfrm>
            <a:off x="1267237" y="301588"/>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Audio Translation</a:t>
            </a:r>
            <a:endParaRPr dirty="0"/>
          </a:p>
        </p:txBody>
      </p:sp>
    </p:spTree>
    <p:extLst>
      <p:ext uri="{BB962C8B-B14F-4D97-AF65-F5344CB8AC3E}">
        <p14:creationId xmlns:p14="http://schemas.microsoft.com/office/powerpoint/2010/main" val="2597422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8814A-DE90-AB25-D0E8-4990E378E3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EA0649-7A10-7288-0AA0-5482F73C38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2" name="Picture 1">
            <a:extLst>
              <a:ext uri="{FF2B5EF4-FFF2-40B4-BE49-F238E27FC236}">
                <a16:creationId xmlns:a16="http://schemas.microsoft.com/office/drawing/2014/main" id="{AAFFF162-CB30-CC17-E96A-A88F81BBD4A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09797" y="1315117"/>
            <a:ext cx="7772400" cy="5241295"/>
          </a:xfrm>
          <a:prstGeom prst="rect">
            <a:avLst/>
          </a:prstGeom>
          <a:ln>
            <a:noFill/>
          </a:ln>
          <a:effectLst>
            <a:outerShdw blurRad="292100" dist="139700" dir="2700000" algn="tl" rotWithShape="0">
              <a:srgbClr val="333333">
                <a:alpha val="65000"/>
              </a:srgbClr>
            </a:outerShdw>
          </a:effectLst>
        </p:spPr>
      </p:pic>
      <p:sp>
        <p:nvSpPr>
          <p:cNvPr id="3" name="Google Shape;175;p12">
            <a:extLst>
              <a:ext uri="{FF2B5EF4-FFF2-40B4-BE49-F238E27FC236}">
                <a16:creationId xmlns:a16="http://schemas.microsoft.com/office/drawing/2014/main" id="{E1351E2C-A2A6-8155-712A-577C2EFE67AB}"/>
              </a:ext>
            </a:extLst>
          </p:cNvPr>
          <p:cNvSpPr txBox="1"/>
          <p:nvPr/>
        </p:nvSpPr>
        <p:spPr>
          <a:xfrm>
            <a:off x="1007690" y="136525"/>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AI Text Detector</a:t>
            </a:r>
            <a:endParaRPr dirty="0"/>
          </a:p>
        </p:txBody>
      </p:sp>
    </p:spTree>
    <p:extLst>
      <p:ext uri="{BB962C8B-B14F-4D97-AF65-F5344CB8AC3E}">
        <p14:creationId xmlns:p14="http://schemas.microsoft.com/office/powerpoint/2010/main" val="81186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5464" y="3650602"/>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3" name="Google Shape;102;p2">
            <a:extLst>
              <a:ext uri="{FF2B5EF4-FFF2-40B4-BE49-F238E27FC236}">
                <a16:creationId xmlns:a16="http://schemas.microsoft.com/office/drawing/2014/main" id="{477E0658-9159-99E7-BC90-6E4007C20E0B}"/>
              </a:ext>
            </a:extLst>
          </p:cNvPr>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My Background</a:t>
            </a:r>
            <a:endParaRPr dirty="0"/>
          </a:p>
        </p:txBody>
      </p:sp>
      <p:grpSp>
        <p:nvGrpSpPr>
          <p:cNvPr id="15" name="Group 14">
            <a:extLst>
              <a:ext uri="{FF2B5EF4-FFF2-40B4-BE49-F238E27FC236}">
                <a16:creationId xmlns:a16="http://schemas.microsoft.com/office/drawing/2014/main" id="{59184253-13CC-F4B8-1425-69754CEA4D4E}"/>
              </a:ext>
            </a:extLst>
          </p:cNvPr>
          <p:cNvGrpSpPr/>
          <p:nvPr/>
        </p:nvGrpSpPr>
        <p:grpSpPr>
          <a:xfrm>
            <a:off x="916558" y="2348780"/>
            <a:ext cx="10358881" cy="2898441"/>
            <a:chOff x="686759" y="2175240"/>
            <a:chExt cx="10358881" cy="2898441"/>
          </a:xfrm>
        </p:grpSpPr>
        <p:pic>
          <p:nvPicPr>
            <p:cNvPr id="120" name="Google Shape;120;p3" descr="Accenture | Save the Children"/>
            <p:cNvPicPr preferRelativeResize="0"/>
            <p:nvPr/>
          </p:nvPicPr>
          <p:blipFill rotWithShape="1">
            <a:blip r:embed="rId3">
              <a:alphaModFix/>
            </a:blip>
            <a:srcRect/>
            <a:stretch/>
          </p:blipFill>
          <p:spPr>
            <a:xfrm>
              <a:off x="2287770" y="3107694"/>
              <a:ext cx="1718072" cy="83234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4">
              <a:alphaModFix/>
            </a:blip>
            <a:srcRect/>
            <a:stretch/>
          </p:blipFill>
          <p:spPr>
            <a:xfrm>
              <a:off x="686759" y="3009859"/>
              <a:ext cx="1440482" cy="696122"/>
            </a:xfrm>
            <a:prstGeom prst="rect">
              <a:avLst/>
            </a:prstGeom>
            <a:noFill/>
            <a:ln>
              <a:noFill/>
            </a:ln>
            <a:effectLst>
              <a:outerShdw blurRad="292100" dist="139700" dir="2700000" algn="tl" rotWithShape="0">
                <a:srgbClr val="333333">
                  <a:alpha val="64705"/>
                </a:srgbClr>
              </a:outerShdw>
            </a:effectLst>
          </p:spPr>
        </p:pic>
        <p:pic>
          <p:nvPicPr>
            <p:cNvPr id="1026" name="Picture 2" descr="McMaster University – Crown Education">
              <a:extLst>
                <a:ext uri="{FF2B5EF4-FFF2-40B4-BE49-F238E27FC236}">
                  <a16:creationId xmlns:a16="http://schemas.microsoft.com/office/drawing/2014/main" id="{383ADBBD-DDC0-9E78-8D62-82762BB6D26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a:fillRect/>
            </a:stretch>
          </p:blipFill>
          <p:spPr bwMode="auto">
            <a:xfrm>
              <a:off x="1706323" y="2175240"/>
              <a:ext cx="1440483" cy="823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mple University - Wikipedia">
              <a:extLst>
                <a:ext uri="{FF2B5EF4-FFF2-40B4-BE49-F238E27FC236}">
                  <a16:creationId xmlns:a16="http://schemas.microsoft.com/office/drawing/2014/main" id="{9D0C6115-4601-82D5-6D5E-376DE9B905D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20138" y="3045349"/>
              <a:ext cx="760186" cy="869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Minnesota Logo PNG Vector (SVG) Free Download">
              <a:extLst>
                <a:ext uri="{FF2B5EF4-FFF2-40B4-BE49-F238E27FC236}">
                  <a16:creationId xmlns:a16="http://schemas.microsoft.com/office/drawing/2014/main" id="{6E156096-CCF0-C56F-9E30-8E965F91B53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89601" y="2654698"/>
              <a:ext cx="1639784" cy="16397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ston University Terriers Logo and symbol, meaning, history, PNG, brand">
              <a:extLst>
                <a:ext uri="{FF2B5EF4-FFF2-40B4-BE49-F238E27FC236}">
                  <a16:creationId xmlns:a16="http://schemas.microsoft.com/office/drawing/2014/main" id="{7D72FA31-FA65-E912-FB0E-ABB3CF2CDFB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281266" y="2432949"/>
              <a:ext cx="1643537" cy="924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 Microsoft Wiki | Fandom">
              <a:extLst>
                <a:ext uri="{FF2B5EF4-FFF2-40B4-BE49-F238E27FC236}">
                  <a16:creationId xmlns:a16="http://schemas.microsoft.com/office/drawing/2014/main" id="{AF3E3FDA-FB67-618F-75E3-E4B8AD3CDAF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982658" y="2586746"/>
              <a:ext cx="1067049" cy="276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4443BBD0-40B8-A4FD-46D3-16B49A52BD4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160431" y="4013251"/>
              <a:ext cx="1885209" cy="10604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1E59D02-481F-5A8A-2F05-94718C273A0C}"/>
                </a:ext>
              </a:extLst>
            </p:cNvPr>
            <p:cNvCxnSpPr>
              <a:cxnSpLocks/>
              <a:stCxn id="120" idx="3"/>
            </p:cNvCxnSpPr>
            <p:nvPr/>
          </p:nvCxnSpPr>
          <p:spPr>
            <a:xfrm>
              <a:off x="4005842"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5DFC68-2BD6-1955-460A-3B2A9969645D}"/>
                </a:ext>
              </a:extLst>
            </p:cNvPr>
            <p:cNvCxnSpPr>
              <a:cxnSpLocks/>
            </p:cNvCxnSpPr>
            <p:nvPr/>
          </p:nvCxnSpPr>
          <p:spPr>
            <a:xfrm>
              <a:off x="5488279"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688618-32BF-850B-08DB-6C6F15FCE814}"/>
                </a:ext>
              </a:extLst>
            </p:cNvPr>
            <p:cNvCxnSpPr>
              <a:cxnSpLocks/>
            </p:cNvCxnSpPr>
            <p:nvPr/>
          </p:nvCxnSpPr>
          <p:spPr>
            <a:xfrm flipV="1">
              <a:off x="7694835" y="3045349"/>
              <a:ext cx="1465596" cy="478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DA5242-0F75-6DD8-E0A9-47D331543626}"/>
                </a:ext>
              </a:extLst>
            </p:cNvPr>
            <p:cNvCxnSpPr>
              <a:cxnSpLocks/>
            </p:cNvCxnSpPr>
            <p:nvPr/>
          </p:nvCxnSpPr>
          <p:spPr>
            <a:xfrm>
              <a:off x="7694835" y="3705981"/>
              <a:ext cx="1354162" cy="758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9A0096EA-46EF-7374-2672-D3563198E09E}"/>
              </a:ext>
            </a:extLst>
          </p:cNvPr>
          <p:cNvSpPr txBox="1"/>
          <p:nvPr/>
        </p:nvSpPr>
        <p:spPr>
          <a:xfrm>
            <a:off x="1565991"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Pre-2010</a:t>
            </a:r>
            <a:endParaRPr lang="en-US" u="sng" dirty="0"/>
          </a:p>
        </p:txBody>
      </p:sp>
      <p:sp>
        <p:nvSpPr>
          <p:cNvPr id="18" name="TextBox 17">
            <a:extLst>
              <a:ext uri="{FF2B5EF4-FFF2-40B4-BE49-F238E27FC236}">
                <a16:creationId xmlns:a16="http://schemas.microsoft.com/office/drawing/2014/main" id="{75713FF5-3AFD-3A54-6409-FDE116B1F62A}"/>
              </a:ext>
            </a:extLst>
          </p:cNvPr>
          <p:cNvSpPr txBox="1"/>
          <p:nvPr/>
        </p:nvSpPr>
        <p:spPr>
          <a:xfrm>
            <a:off x="4152073"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2010-2013</a:t>
            </a:r>
            <a:endParaRPr lang="en-US" u="sng" dirty="0"/>
          </a:p>
        </p:txBody>
      </p:sp>
      <p:sp>
        <p:nvSpPr>
          <p:cNvPr id="19" name="TextBox 18">
            <a:extLst>
              <a:ext uri="{FF2B5EF4-FFF2-40B4-BE49-F238E27FC236}">
                <a16:creationId xmlns:a16="http://schemas.microsoft.com/office/drawing/2014/main" id="{97DD6FFA-BD02-426C-9911-25BB28446250}"/>
              </a:ext>
            </a:extLst>
          </p:cNvPr>
          <p:cNvSpPr txBox="1"/>
          <p:nvPr/>
        </p:nvSpPr>
        <p:spPr>
          <a:xfrm>
            <a:off x="6094231" y="4251302"/>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2013-2021</a:t>
            </a:r>
            <a:endParaRPr lang="en-US" u="sng" dirty="0"/>
          </a:p>
        </p:txBody>
      </p:sp>
      <p:sp>
        <p:nvSpPr>
          <p:cNvPr id="20" name="TextBox 19">
            <a:extLst>
              <a:ext uri="{FF2B5EF4-FFF2-40B4-BE49-F238E27FC236}">
                <a16:creationId xmlns:a16="http://schemas.microsoft.com/office/drawing/2014/main" id="{F8AC5687-8BE4-FA99-C597-DBBE65245183}"/>
              </a:ext>
            </a:extLst>
          </p:cNvPr>
          <p:cNvSpPr txBox="1"/>
          <p:nvPr/>
        </p:nvSpPr>
        <p:spPr>
          <a:xfrm>
            <a:off x="9278796" y="521006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2021-Today</a:t>
            </a:r>
            <a:endParaRPr lang="en-US" u="sng"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3074" name="Picture 2" descr="What is Perceptron - GeeksforGeeks">
            <a:extLst>
              <a:ext uri="{FF2B5EF4-FFF2-40B4-BE49-F238E27FC236}">
                <a16:creationId xmlns:a16="http://schemas.microsoft.com/office/drawing/2014/main" id="{AD0D2CE1-6FF8-36C5-3917-A5D658E8E07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1174" y="1912917"/>
            <a:ext cx="7589652" cy="3794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My Research</a:t>
            </a:r>
            <a:endParaRPr dirty="0"/>
          </a:p>
        </p:txBody>
      </p:sp>
      <p:pic>
        <p:nvPicPr>
          <p:cNvPr id="5" name="Picture 4">
            <a:extLst>
              <a:ext uri="{FF2B5EF4-FFF2-40B4-BE49-F238E27FC236}">
                <a16:creationId xmlns:a16="http://schemas.microsoft.com/office/drawing/2014/main" id="{71DF2D29-C906-4F20-5A8A-0C5FE6E94C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263" y="293716"/>
            <a:ext cx="4584432" cy="59271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4"/>
          <a:stretch>
            <a:fillRect/>
          </a:stretch>
        </p:blipFill>
        <p:spPr>
          <a:xfrm>
            <a:off x="5574185" y="1646202"/>
            <a:ext cx="6286500" cy="4038600"/>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p:nvPr/>
        </p:nvSpPr>
        <p:spPr>
          <a:xfrm>
            <a:off x="2865521" y="40013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 Materials</a:t>
            </a:r>
            <a:endParaRPr dirty="0"/>
          </a:p>
        </p:txBody>
      </p:sp>
      <p:sp>
        <p:nvSpPr>
          <p:cNvPr id="136" name="Google Shape;136;p5"/>
          <p:cNvSpPr txBox="1"/>
          <p:nvPr/>
        </p:nvSpPr>
        <p:spPr>
          <a:xfrm>
            <a:off x="5231368" y="4765092"/>
            <a:ext cx="5866145" cy="16927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GOOGLE COLAB</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All homework and exercises in this course </a:t>
            </a:r>
            <a:r>
              <a:rPr lang="en-US" dirty="0">
                <a:solidFill>
                  <a:schemeClr val="dk1"/>
                </a:solidFill>
                <a:latin typeface="Quicksand"/>
                <a:ea typeface="Quicksand"/>
                <a:cs typeface="Quicksand"/>
                <a:sym typeface="Quicksand"/>
              </a:rPr>
              <a:t>are to</a:t>
            </a:r>
            <a:r>
              <a:rPr lang="en-US" sz="1400" dirty="0">
                <a:solidFill>
                  <a:schemeClr val="dk1"/>
                </a:solidFill>
                <a:latin typeface="Quicksand"/>
                <a:ea typeface="Quicksand"/>
                <a:cs typeface="Quicksand"/>
                <a:sym typeface="Quicksand"/>
              </a:rPr>
              <a:t> be implemented in Python. You should work in Google </a:t>
            </a:r>
            <a:r>
              <a:rPr lang="en-US" sz="1400" dirty="0" err="1">
                <a:solidFill>
                  <a:schemeClr val="dk1"/>
                </a:solidFill>
                <a:latin typeface="Quicksand"/>
                <a:ea typeface="Quicksand"/>
                <a:cs typeface="Quicksand"/>
                <a:sym typeface="Quicksand"/>
              </a:rPr>
              <a:t>Colab</a:t>
            </a:r>
            <a:r>
              <a:rPr lang="en-US" sz="1400" dirty="0">
                <a:solidFill>
                  <a:schemeClr val="dk1"/>
                </a:solidFill>
                <a:latin typeface="Quicksand"/>
                <a:ea typeface="Quicksand"/>
                <a:cs typeface="Quicksand"/>
                <a:sym typeface="Quicksand"/>
              </a:rPr>
              <a:t> because I cannot provide technical support if you run into issues with your local instance. For your project and individual assignment, you’ll need to submit the .</a:t>
            </a:r>
            <a:r>
              <a:rPr lang="en-US" sz="1400" dirty="0" err="1">
                <a:solidFill>
                  <a:schemeClr val="dk1"/>
                </a:solidFill>
                <a:latin typeface="Quicksand"/>
                <a:ea typeface="Quicksand"/>
                <a:cs typeface="Quicksand"/>
                <a:sym typeface="Quicksand"/>
              </a:rPr>
              <a:t>ipynb</a:t>
            </a:r>
            <a:r>
              <a:rPr lang="en-US" sz="1400" dirty="0">
                <a:solidFill>
                  <a:schemeClr val="dk1"/>
                </a:solidFill>
                <a:latin typeface="Quicksand"/>
                <a:ea typeface="Quicksand"/>
                <a:cs typeface="Quicksand"/>
                <a:sym typeface="Quicksand"/>
              </a:rPr>
              <a:t> files that you produce in </a:t>
            </a:r>
            <a:r>
              <a:rPr lang="en-US" sz="1400" dirty="0" err="1">
                <a:solidFill>
                  <a:schemeClr val="dk1"/>
                </a:solidFill>
                <a:latin typeface="Quicksand"/>
                <a:ea typeface="Quicksand"/>
                <a:cs typeface="Quicksand"/>
                <a:sym typeface="Quicksand"/>
              </a:rPr>
              <a:t>Colab</a:t>
            </a:r>
            <a:r>
              <a:rPr lang="en-US" sz="1400" dirty="0">
                <a:solidFill>
                  <a:schemeClr val="dk1"/>
                </a:solidFill>
                <a:latin typeface="Quicksand"/>
                <a:ea typeface="Quicksand"/>
                <a:cs typeface="Quicksand"/>
                <a:sym typeface="Quicksand"/>
              </a:rPr>
              <a:t>.</a:t>
            </a:r>
            <a:endParaRPr dirty="0"/>
          </a:p>
        </p:txBody>
      </p:sp>
      <p:sp>
        <p:nvSpPr>
          <p:cNvPr id="137" name="Google Shape;137;p5"/>
          <p:cNvSpPr txBox="1"/>
          <p:nvPr/>
        </p:nvSpPr>
        <p:spPr>
          <a:xfrm>
            <a:off x="626000" y="1766966"/>
            <a:ext cx="4479042"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COURSE WEBSITE</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The course website is on Blackboard – please let me know if you cannot see the site!</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You will submit all assignments and receive relevant course announcements via that site. </a:t>
            </a:r>
            <a:endParaRPr dirty="0"/>
          </a:p>
          <a:p>
            <a:pPr marL="171450" marR="0" lvl="0" indent="-82550" algn="l" rtl="0">
              <a:spcBef>
                <a:spcPts val="0"/>
              </a:spcBef>
              <a:spcAft>
                <a:spcPts val="0"/>
              </a:spcAft>
              <a:buClr>
                <a:schemeClr val="dk1"/>
              </a:buClr>
              <a:buSzPts val="1400"/>
              <a:buFont typeface="Arial"/>
              <a:buNone/>
            </a:pPr>
            <a:endParaRPr sz="14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dirty="0">
                <a:solidFill>
                  <a:schemeClr val="dk1"/>
                </a:solidFill>
                <a:latin typeface="Quicksand"/>
                <a:ea typeface="Quicksand"/>
                <a:cs typeface="Quicksand"/>
                <a:sym typeface="Quicksand"/>
              </a:rPr>
              <a:t>I will post lecture materials and in-class exercises / examples via the GitHub Repository linked on Blackboard.</a:t>
            </a:r>
            <a:endParaRPr dirty="0"/>
          </a:p>
          <a:p>
            <a:pPr marL="0" marR="0" lvl="0" indent="0" algn="l" rtl="0">
              <a:spcBef>
                <a:spcPts val="0"/>
              </a:spcBef>
              <a:spcAft>
                <a:spcPts val="0"/>
              </a:spcAft>
              <a:buNone/>
            </a:pPr>
            <a:endParaRPr sz="1400" dirty="0">
              <a:solidFill>
                <a:schemeClr val="dk1"/>
              </a:solidFill>
              <a:latin typeface="Quicksand"/>
              <a:ea typeface="Quicksand"/>
              <a:cs typeface="Quicksand"/>
              <a:sym typeface="Quicksand"/>
            </a:endParaRPr>
          </a:p>
        </p:txBody>
      </p:sp>
      <p:pic>
        <p:nvPicPr>
          <p:cNvPr id="140" name="Google Shape;140;p5" descr="HOW TO GET STARTED WITH GITHUB(OPEN SOURCE)? | by Srimathi Jagadeesan |  hackgenius | Medium"/>
          <p:cNvPicPr preferRelativeResize="0"/>
          <p:nvPr/>
        </p:nvPicPr>
        <p:blipFill rotWithShape="1">
          <a:blip r:embed="rId3">
            <a:alphaModFix/>
          </a:blip>
          <a:srcRect/>
          <a:stretch/>
        </p:blipFill>
        <p:spPr>
          <a:xfrm>
            <a:off x="1996656" y="4842959"/>
            <a:ext cx="1566011" cy="1536996"/>
          </a:xfrm>
          <a:prstGeom prst="rect">
            <a:avLst/>
          </a:prstGeom>
          <a:noFill/>
          <a:ln>
            <a:noFill/>
          </a:ln>
        </p:spPr>
      </p:pic>
      <p:pic>
        <p:nvPicPr>
          <p:cNvPr id="2" name="Picture 1">
            <a:extLst>
              <a:ext uri="{FF2B5EF4-FFF2-40B4-BE49-F238E27FC236}">
                <a16:creationId xmlns:a16="http://schemas.microsoft.com/office/drawing/2014/main" id="{3F57CAA0-9A9D-677B-5B76-71B1224794E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76764" y="1599739"/>
            <a:ext cx="5876095" cy="28890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0" y="430785"/>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and Evaluation</a:t>
            </a:r>
            <a:endParaRPr dirty="0"/>
          </a:p>
        </p:txBody>
      </p:sp>
      <p:sp>
        <p:nvSpPr>
          <p:cNvPr id="149" name="Google Shape;149;p6"/>
          <p:cNvSpPr txBox="1"/>
          <p:nvPr/>
        </p:nvSpPr>
        <p:spPr>
          <a:xfrm>
            <a:off x="739611" y="2383197"/>
            <a:ext cx="9377136"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INDIVIDUAL ASSIGNMENTS</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One individual assignment worth 15% of your final grade</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Due by 11:59pm on the date indicated in the course schedule – </a:t>
            </a:r>
            <a:br>
              <a:rPr lang="en-US" sz="1200" dirty="0">
                <a:solidFill>
                  <a:schemeClr val="dk1"/>
                </a:solidFill>
                <a:latin typeface="Quicksand"/>
                <a:ea typeface="Quicksand"/>
                <a:cs typeface="Quicksand"/>
                <a:sym typeface="Quicksand"/>
              </a:rPr>
            </a:br>
            <a:r>
              <a:rPr lang="en-US" sz="1200" b="1" dirty="0">
                <a:solidFill>
                  <a:schemeClr val="dk1"/>
                </a:solidFill>
                <a:latin typeface="Quicksand"/>
                <a:ea typeface="Quicksand"/>
                <a:cs typeface="Quicksand"/>
                <a:sym typeface="Quicksand"/>
              </a:rPr>
              <a:t>submit your </a:t>
            </a:r>
            <a:r>
              <a:rPr lang="en-US" sz="1200" b="1" dirty="0" err="1">
                <a:solidFill>
                  <a:schemeClr val="dk1"/>
                </a:solidFill>
                <a:latin typeface="Quicksand"/>
                <a:ea typeface="Quicksand"/>
                <a:cs typeface="Quicksand"/>
                <a:sym typeface="Quicksand"/>
              </a:rPr>
              <a:t>Jupyter</a:t>
            </a:r>
            <a:r>
              <a:rPr lang="en-US" sz="1200" b="1" dirty="0">
                <a:solidFill>
                  <a:schemeClr val="dk1"/>
                </a:solidFill>
                <a:latin typeface="Quicksand"/>
                <a:ea typeface="Quicksand"/>
                <a:cs typeface="Quicksand"/>
                <a:sym typeface="Quicksand"/>
              </a:rPr>
              <a:t> (</a:t>
            </a:r>
            <a:r>
              <a:rPr lang="en-US" sz="1200" b="1" dirty="0" err="1">
                <a:solidFill>
                  <a:schemeClr val="dk1"/>
                </a:solidFill>
                <a:latin typeface="Quicksand"/>
                <a:ea typeface="Quicksand"/>
                <a:cs typeface="Quicksand"/>
                <a:sym typeface="Quicksand"/>
              </a:rPr>
              <a:t>Colab</a:t>
            </a:r>
            <a:r>
              <a:rPr lang="en-US" sz="1200" b="1" dirty="0">
                <a:solidFill>
                  <a:schemeClr val="dk1"/>
                </a:solidFill>
                <a:latin typeface="Quicksand"/>
                <a:ea typeface="Quicksand"/>
                <a:cs typeface="Quicksand"/>
                <a:sym typeface="Quicksand"/>
              </a:rPr>
              <a:t>) Notebook file via Blackboard (submit the actual file with code, </a:t>
            </a:r>
            <a:r>
              <a:rPr lang="en-US" sz="1200" b="1" i="1" dirty="0">
                <a:solidFill>
                  <a:schemeClr val="dk1"/>
                </a:solidFill>
                <a:latin typeface="Quicksand"/>
                <a:ea typeface="Quicksand"/>
                <a:cs typeface="Quicksand"/>
                <a:sym typeface="Quicksand"/>
              </a:rPr>
              <a:t>not</a:t>
            </a:r>
            <a:r>
              <a:rPr lang="en-US" sz="1200" b="1" dirty="0">
                <a:solidFill>
                  <a:schemeClr val="dk1"/>
                </a:solidFill>
                <a:latin typeface="Quicksand"/>
                <a:ea typeface="Quicksand"/>
                <a:cs typeface="Quicksand"/>
                <a:sym typeface="Quicksand"/>
              </a:rPr>
              <a:t> a link to your notebook). </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Late submissions will result in grade deductions, per the syllabus.</a:t>
            </a:r>
            <a:endParaRPr dirty="0"/>
          </a:p>
        </p:txBody>
      </p:sp>
      <p:sp>
        <p:nvSpPr>
          <p:cNvPr id="151" name="Google Shape;151;p6"/>
          <p:cNvSpPr txBox="1"/>
          <p:nvPr/>
        </p:nvSpPr>
        <p:spPr>
          <a:xfrm>
            <a:off x="739611" y="4699895"/>
            <a:ext cx="9377136" cy="14772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FINAL PROJECT </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The final project (worth 25% of your final grade) is a hands-on implementation driven by you.</a:t>
            </a:r>
            <a:endParaRPr dirty="0"/>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You will work in pairs or individually to implement a neural network-based predictive model that addresses a practical problem of interest to you! You need to identify and motivate the prediction problem (explain why it’s meaningful, who it would be of value to), and then implement your model. </a:t>
            </a: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Deliverables include a project proposal, a mandatory mid-point check-in meeting with me to ensure you are on track, submission of final code and slides, and a final presentation during the last week of class.</a:t>
            </a:r>
            <a:endParaRPr dirty="0"/>
          </a:p>
        </p:txBody>
      </p:sp>
      <p:sp>
        <p:nvSpPr>
          <p:cNvPr id="3" name="Google Shape;149;p6">
            <a:extLst>
              <a:ext uri="{FF2B5EF4-FFF2-40B4-BE49-F238E27FC236}">
                <a16:creationId xmlns:a16="http://schemas.microsoft.com/office/drawing/2014/main" id="{57B46E73-85CF-46E3-EF68-73AC5E617CBE}"/>
              </a:ext>
            </a:extLst>
          </p:cNvPr>
          <p:cNvSpPr txBox="1"/>
          <p:nvPr/>
        </p:nvSpPr>
        <p:spPr>
          <a:xfrm>
            <a:off x="739610" y="4133062"/>
            <a:ext cx="10589449"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QUIZZES</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We will have 5 in-class, timed, paper and pencil, closed book / closed note quizzes. collectively worth 25% of your final grade.  </a:t>
            </a:r>
          </a:p>
        </p:txBody>
      </p:sp>
      <p:sp>
        <p:nvSpPr>
          <p:cNvPr id="2" name="Google Shape;149;p6">
            <a:extLst>
              <a:ext uri="{FF2B5EF4-FFF2-40B4-BE49-F238E27FC236}">
                <a16:creationId xmlns:a16="http://schemas.microsoft.com/office/drawing/2014/main" id="{992F8659-DE2E-549D-15E8-3ED5B2955262}"/>
              </a:ext>
            </a:extLst>
          </p:cNvPr>
          <p:cNvSpPr txBox="1"/>
          <p:nvPr/>
        </p:nvSpPr>
        <p:spPr>
          <a:xfrm>
            <a:off x="739611" y="1696252"/>
            <a:ext cx="9377136"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PARTICIPATION / ATTENDANCE</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Regular attendance and participation will be worth 20% of your final grade.</a:t>
            </a:r>
            <a:endParaRPr dirty="0"/>
          </a:p>
        </p:txBody>
      </p:sp>
      <p:sp>
        <p:nvSpPr>
          <p:cNvPr id="5" name="Google Shape;149;p6">
            <a:extLst>
              <a:ext uri="{FF2B5EF4-FFF2-40B4-BE49-F238E27FC236}">
                <a16:creationId xmlns:a16="http://schemas.microsoft.com/office/drawing/2014/main" id="{0188680A-389D-FF7A-D12B-207052C03837}"/>
              </a:ext>
            </a:extLst>
          </p:cNvPr>
          <p:cNvSpPr txBox="1"/>
          <p:nvPr/>
        </p:nvSpPr>
        <p:spPr>
          <a:xfrm>
            <a:off x="739611" y="3535935"/>
            <a:ext cx="10019433"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Quicksand"/>
                <a:ea typeface="Quicksand"/>
                <a:cs typeface="Quicksand"/>
                <a:sym typeface="Quicksand"/>
              </a:rPr>
              <a:t>CASE WRITE-UP</a:t>
            </a:r>
            <a:endParaRPr sz="1200" dirty="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200"/>
              <a:buFont typeface="Arial"/>
              <a:buChar char="•"/>
            </a:pPr>
            <a:r>
              <a:rPr lang="en-US" sz="1200" dirty="0">
                <a:solidFill>
                  <a:schemeClr val="dk1"/>
                </a:solidFill>
                <a:latin typeface="Quicksand"/>
                <a:ea typeface="Quicksand"/>
                <a:cs typeface="Quicksand"/>
                <a:sym typeface="Quicksand"/>
              </a:rPr>
              <a:t>We will discuss two HBS cases in class, and your submitted individual responses to case questions will be worth 15% of your final grade.</a:t>
            </a:r>
            <a:endParaRPr dirty="0"/>
          </a:p>
        </p:txBody>
      </p:sp>
      <p:pic>
        <p:nvPicPr>
          <p:cNvPr id="6" name="Picture 5">
            <a:extLst>
              <a:ext uri="{FF2B5EF4-FFF2-40B4-BE49-F238E27FC236}">
                <a16:creationId xmlns:a16="http://schemas.microsoft.com/office/drawing/2014/main" id="{13DA2712-858C-97F0-C87C-B16E8C4E34CA}"/>
              </a:ext>
            </a:extLst>
          </p:cNvPr>
          <p:cNvPicPr>
            <a:picLocks noChangeAspect="1"/>
          </p:cNvPicPr>
          <p:nvPr/>
        </p:nvPicPr>
        <p:blipFill>
          <a:blip r:embed="rId3"/>
          <a:stretch>
            <a:fillRect/>
          </a:stretch>
        </p:blipFill>
        <p:spPr>
          <a:xfrm>
            <a:off x="6034334" y="289564"/>
            <a:ext cx="6000173" cy="15366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923289"/>
          </a:xfrm>
          <a:prstGeom prst="rect">
            <a:avLst/>
          </a:prstGeom>
          <a:noFill/>
          <a:ln>
            <a:noFill/>
          </a:ln>
        </p:spPr>
        <p:txBody>
          <a:bodyPr spcFirstLastPara="1" wrap="square" lIns="91425" tIns="45700" rIns="91425" bIns="45700" anchor="t" anchorCtr="0">
            <a:spAutoFit/>
          </a:bodyPr>
          <a:lstStyle/>
          <a:p>
            <a:pPr lvl="0"/>
            <a:r>
              <a:rPr lang="en-US" sz="1800" dirty="0">
                <a:solidFill>
                  <a:srgbClr val="212121"/>
                </a:solidFill>
                <a:latin typeface="Garamond"/>
                <a:ea typeface="Garamond"/>
                <a:cs typeface="Garamond"/>
                <a:sym typeface="Garamond"/>
              </a:rPr>
              <a:t>Chollet, </a:t>
            </a:r>
            <a:r>
              <a:rPr lang="en-US" sz="1800" dirty="0" err="1">
                <a:solidFill>
                  <a:srgbClr val="212121"/>
                </a:solidFill>
                <a:latin typeface="Garamond"/>
                <a:ea typeface="Garamond"/>
                <a:cs typeface="Garamond"/>
                <a:sym typeface="Garamond"/>
              </a:rPr>
              <a:t>François</a:t>
            </a:r>
            <a:r>
              <a:rPr lang="en-US" sz="1800" dirty="0">
                <a:solidFill>
                  <a:srgbClr val="212121"/>
                </a:solidFill>
                <a:latin typeface="Garamond"/>
                <a:ea typeface="Garamond"/>
                <a:cs typeface="Garamond"/>
                <a:sym typeface="Garamond"/>
              </a:rPr>
              <a:t>. (2025). </a:t>
            </a:r>
            <a:r>
              <a:rPr lang="en-US" sz="1800" i="1" dirty="0">
                <a:solidFill>
                  <a:srgbClr val="212121"/>
                </a:solidFill>
                <a:latin typeface="Garamond"/>
                <a:ea typeface="Garamond"/>
                <a:cs typeface="Garamond"/>
                <a:sym typeface="Garamond"/>
              </a:rPr>
              <a:t>Deep Learning with Python (3</a:t>
            </a:r>
            <a:r>
              <a:rPr lang="en-US" sz="1800" i="1" baseline="30000" dirty="0">
                <a:solidFill>
                  <a:srgbClr val="212121"/>
                </a:solidFill>
                <a:latin typeface="Garamond"/>
                <a:ea typeface="Garamond"/>
                <a:cs typeface="Garamond"/>
                <a:sym typeface="Garamond"/>
              </a:rPr>
              <a:t>rd</a:t>
            </a:r>
            <a:r>
              <a:rPr lang="en-US" sz="1800" i="1" dirty="0">
                <a:solidFill>
                  <a:srgbClr val="212121"/>
                </a:solidFill>
                <a:latin typeface="Garamond"/>
                <a:ea typeface="Garamond"/>
                <a:cs typeface="Garamond"/>
                <a:sym typeface="Garamond"/>
              </a:rPr>
              <a:t> Edition)</a:t>
            </a:r>
            <a:r>
              <a:rPr lang="en-US" sz="1800" dirty="0">
                <a:solidFill>
                  <a:srgbClr val="212121"/>
                </a:solidFill>
                <a:latin typeface="Garamond"/>
                <a:ea typeface="Garamond"/>
                <a:cs typeface="Garamond"/>
                <a:sym typeface="Garamond"/>
              </a:rPr>
              <a:t>. Manning Publications Co. </a:t>
            </a:r>
            <a:r>
              <a:rPr lang="en-US" sz="1800" b="1" dirty="0">
                <a:solidFill>
                  <a:schemeClr val="dk1"/>
                </a:solidFill>
                <a:latin typeface="Garamond"/>
                <a:ea typeface="Garamond"/>
                <a:cs typeface="Garamond"/>
                <a:sym typeface="Garamond"/>
              </a:rPr>
              <a:t>ISBN-13: </a:t>
            </a:r>
            <a:r>
              <a:rPr lang="en-US" sz="1800" b="1" dirty="0">
                <a:latin typeface="Garamond" panose="02020404030301010803" pitchFamily="18" charset="0"/>
              </a:rPr>
              <a:t>978-1633436589</a:t>
            </a:r>
            <a:r>
              <a:rPr lang="en-US" sz="1800" b="1" dirty="0">
                <a:solidFill>
                  <a:schemeClr val="dk1"/>
                </a:solidFill>
                <a:latin typeface="Garamond" panose="02020404030301010803" pitchFamily="18" charset="0"/>
                <a:ea typeface="Garamond"/>
                <a:cs typeface="Garamond"/>
                <a:sym typeface="Garamond"/>
              </a:rPr>
              <a:t>.</a:t>
            </a:r>
            <a:r>
              <a:rPr lang="en-US" sz="1800" b="1" dirty="0">
                <a:solidFill>
                  <a:schemeClr val="dk1"/>
                </a:solidFill>
                <a:latin typeface="Garamond"/>
                <a:ea typeface="Garamond"/>
                <a:cs typeface="Garamond"/>
                <a:sym typeface="Garamond"/>
              </a:rPr>
              <a:t> </a:t>
            </a:r>
            <a:r>
              <a:rPr lang="en-US" sz="1800" dirty="0">
                <a:solidFill>
                  <a:srgbClr val="0000FF"/>
                </a:solidFill>
                <a:latin typeface="Garamond"/>
                <a:ea typeface="Garamond"/>
                <a:cs typeface="Garamond"/>
                <a:sym typeface="Garamond"/>
                <a:hlinkClick r:id="rId3"/>
              </a:rPr>
              <a:t>https://deeplearningwithpython.io</a:t>
            </a:r>
            <a:endParaRPr sz="1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A5C1151-64A1-2E9D-5A6E-692A3379D6F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78933" y="1739719"/>
            <a:ext cx="2434132" cy="30243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sp>
        <p:nvSpPr>
          <p:cNvPr id="165" name="Google Shape;165;p8"/>
          <p:cNvSpPr txBox="1"/>
          <p:nvPr/>
        </p:nvSpPr>
        <p:spPr>
          <a:xfrm>
            <a:off x="766295" y="1858789"/>
            <a:ext cx="10919024" cy="58473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will want to use your BU Google account credentials!</a:t>
            </a:r>
            <a:endParaRPr dirty="0"/>
          </a:p>
        </p:txBody>
      </p:sp>
      <p:pic>
        <p:nvPicPr>
          <p:cNvPr id="168" name="Google Shape;168;p8" descr="keras tensorflow python - Cheap Online Shopping -"/>
          <p:cNvPicPr preferRelativeResize="0"/>
          <p:nvPr/>
        </p:nvPicPr>
        <p:blipFill rotWithShape="1">
          <a:blip r:embed="rId4">
            <a:alphaModFix/>
          </a:blip>
          <a:srcRect/>
          <a:stretch/>
        </p:blipFill>
        <p:spPr>
          <a:xfrm>
            <a:off x="8262872" y="259420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5">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pic>
        <p:nvPicPr>
          <p:cNvPr id="2" name="Picture 1">
            <a:extLst>
              <a:ext uri="{FF2B5EF4-FFF2-40B4-BE49-F238E27FC236}">
                <a16:creationId xmlns:a16="http://schemas.microsoft.com/office/drawing/2014/main" id="{2284704E-0EC5-8B70-5B1F-A2913E51FA5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1368" y="2774889"/>
            <a:ext cx="6840812" cy="32791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2" name="Picture 1">
            <a:extLst>
              <a:ext uri="{FF2B5EF4-FFF2-40B4-BE49-F238E27FC236}">
                <a16:creationId xmlns:a16="http://schemas.microsoft.com/office/drawing/2014/main" id="{851A44D5-518E-BE5A-85DE-9739F2720B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5714" y="1435728"/>
            <a:ext cx="8480572" cy="473849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1568</Words>
  <Application>Microsoft Macintosh PowerPoint</Application>
  <PresentationFormat>Widescreen</PresentationFormat>
  <Paragraphs>171</Paragraphs>
  <Slides>41</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Instagram Sans</vt:lpstr>
      <vt:lpstr>Arial</vt:lpstr>
      <vt:lpstr>Quicksand</vt:lpstr>
      <vt:lpstr>Calibri</vt:lpstr>
      <vt:lpstr>Garamond</vt:lpstr>
      <vt:lpstr>Economica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13</cp:revision>
  <dcterms:created xsi:type="dcterms:W3CDTF">2019-12-28T13:51:56Z</dcterms:created>
  <dcterms:modified xsi:type="dcterms:W3CDTF">2026-01-20T01:54:02Z</dcterms:modified>
</cp:coreProperties>
</file>